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79" r:id="rId5"/>
    <p:sldId id="27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FF1"/>
    <a:srgbClr val="E3E7EA"/>
    <a:srgbClr val="DB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8BA729-8082-444B-A8AF-3C82D93B0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1829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6D39DD-2E5B-4D95-A111-51C257D61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242" y="999531"/>
            <a:ext cx="6678310" cy="238760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EE5017-8B9D-4E3D-85E9-56AD2E739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242" y="3479206"/>
            <a:ext cx="6678310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20EF5E9B-120E-4601-93F9-75B664C107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38" y="5490737"/>
            <a:ext cx="2265618" cy="8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2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8EF391B1-7470-4241-AB94-C93ECF8E0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72175" y="2543175"/>
            <a:ext cx="2781300" cy="2638425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8">
            <a:extLst>
              <a:ext uri="{FF2B5EF4-FFF2-40B4-BE49-F238E27FC236}">
                <a16:creationId xmlns:a16="http://schemas.microsoft.com/office/drawing/2014/main" id="{5B1D9ADC-385B-4DD1-BDE9-0A9293C5BC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049097" y="2543175"/>
            <a:ext cx="2781300" cy="2638425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cxnSp>
        <p:nvCxnSpPr>
          <p:cNvPr id="12" name="Rak koppling 11">
            <a:extLst>
              <a:ext uri="{FF2B5EF4-FFF2-40B4-BE49-F238E27FC236}">
                <a16:creationId xmlns:a16="http://schemas.microsoft.com/office/drawing/2014/main" id="{0A346090-9B63-42C8-8304-E1202460D025}"/>
              </a:ext>
            </a:extLst>
          </p:cNvPr>
          <p:cNvCxnSpPr/>
          <p:nvPr userDrawn="1"/>
        </p:nvCxnSpPr>
        <p:spPr>
          <a:xfrm>
            <a:off x="4962621" y="2671255"/>
            <a:ext cx="0" cy="2505075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87216FC-E2E2-41A4-B288-7C4BD2F16AF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911124" y="1864799"/>
            <a:ext cx="583463" cy="583463"/>
          </a:xfrm>
        </p:spPr>
        <p:txBody>
          <a:bodyPr tIns="0" bIns="0">
            <a:noAutofit/>
          </a:bodyPr>
          <a:lstStyle>
            <a:lvl1pPr marL="0" indent="0" algn="ctr">
              <a:buFontTx/>
              <a:buNone/>
              <a:defRPr sz="800"/>
            </a:lvl1pPr>
          </a:lstStyle>
          <a:p>
            <a:r>
              <a:rPr lang="sv-SE"/>
              <a:t>Bild</a:t>
            </a:r>
          </a:p>
        </p:txBody>
      </p:sp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D318E99F-3353-4C89-A26F-3CF9FD759A5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013236" y="1864799"/>
            <a:ext cx="583463" cy="583463"/>
          </a:xfrm>
        </p:spPr>
        <p:txBody>
          <a:bodyPr tIns="0" bIns="0">
            <a:noAutofit/>
          </a:bodyPr>
          <a:lstStyle>
            <a:lvl1pPr marL="0" indent="0" algn="ctr">
              <a:buFontTx/>
              <a:buNone/>
              <a:defRPr sz="800"/>
            </a:lvl1pPr>
          </a:lstStyle>
          <a:p>
            <a:r>
              <a:rPr lang="sv-SE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419829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stor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9E6A36-9804-4ED5-87C0-E3BA5D595CDC}" type="datetimeFigureOut">
              <a:rPr lang="sv-SE" smtClean="0"/>
              <a:pPr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092B03-6DCA-47BD-B130-9679CA5100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D84A5CC4-C4C0-4DCE-AEAF-2D340DDDFFE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048250" y="0"/>
            <a:ext cx="7143750" cy="6858000"/>
          </a:xfrm>
          <a:solidFill>
            <a:srgbClr val="DBDFE2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537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3 bil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9E6A36-9804-4ED5-87C0-E3BA5D595CDC}" type="datetimeFigureOut">
              <a:rPr lang="sv-SE" smtClean="0"/>
              <a:pPr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092B03-6DCA-47BD-B130-9679CA5100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D84A5CC4-C4C0-4DCE-AEAF-2D340DDDFFE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048250" y="0"/>
            <a:ext cx="7143750" cy="3400424"/>
          </a:xfrm>
          <a:solidFill>
            <a:srgbClr val="EEEFF1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  <p:sp>
        <p:nvSpPr>
          <p:cNvPr id="10" name="Platshållare för bild 12">
            <a:extLst>
              <a:ext uri="{FF2B5EF4-FFF2-40B4-BE49-F238E27FC236}">
                <a16:creationId xmlns:a16="http://schemas.microsoft.com/office/drawing/2014/main" id="{195141DD-3959-4F92-AD70-E8FFA26879D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57774" y="3409950"/>
            <a:ext cx="3571875" cy="3448050"/>
          </a:xfrm>
          <a:solidFill>
            <a:srgbClr val="DBDFE2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  <p:sp>
        <p:nvSpPr>
          <p:cNvPr id="12" name="Platshållare för bild 12">
            <a:extLst>
              <a:ext uri="{FF2B5EF4-FFF2-40B4-BE49-F238E27FC236}">
                <a16:creationId xmlns:a16="http://schemas.microsoft.com/office/drawing/2014/main" id="{F2CA2687-65E9-47A9-9C6C-D05C3D8D79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616280" y="3409950"/>
            <a:ext cx="3571875" cy="3448050"/>
          </a:xfrm>
          <a:solidFill>
            <a:srgbClr val="E3E7EA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152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4 bil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9E6A36-9804-4ED5-87C0-E3BA5D595CDC}" type="datetimeFigureOut">
              <a:rPr lang="sv-SE" smtClean="0"/>
              <a:pPr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092B03-6DCA-47BD-B130-9679CA5100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bild 12">
            <a:extLst>
              <a:ext uri="{FF2B5EF4-FFF2-40B4-BE49-F238E27FC236}">
                <a16:creationId xmlns:a16="http://schemas.microsoft.com/office/drawing/2014/main" id="{195141DD-3959-4F92-AD70-E8FFA26879D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57774" y="3400424"/>
            <a:ext cx="3571875" cy="3457575"/>
          </a:xfrm>
          <a:solidFill>
            <a:srgbClr val="DBDFE2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  <p:sp>
        <p:nvSpPr>
          <p:cNvPr id="12" name="Platshållare för bild 12">
            <a:extLst>
              <a:ext uri="{FF2B5EF4-FFF2-40B4-BE49-F238E27FC236}">
                <a16:creationId xmlns:a16="http://schemas.microsoft.com/office/drawing/2014/main" id="{F2CA2687-65E9-47A9-9C6C-D05C3D8D79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616280" y="3400424"/>
            <a:ext cx="3571875" cy="3457575"/>
          </a:xfrm>
          <a:solidFill>
            <a:srgbClr val="EEEFF1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  <p:sp>
        <p:nvSpPr>
          <p:cNvPr id="14" name="Platshållare för bild 12">
            <a:extLst>
              <a:ext uri="{FF2B5EF4-FFF2-40B4-BE49-F238E27FC236}">
                <a16:creationId xmlns:a16="http://schemas.microsoft.com/office/drawing/2014/main" id="{D898DD78-982D-4B66-A97E-2DF824D172C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057774" y="0"/>
            <a:ext cx="3571875" cy="3401616"/>
          </a:xfrm>
          <a:solidFill>
            <a:srgbClr val="EEEFF1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  <p:sp>
        <p:nvSpPr>
          <p:cNvPr id="15" name="Platshållare för bild 12">
            <a:extLst>
              <a:ext uri="{FF2B5EF4-FFF2-40B4-BE49-F238E27FC236}">
                <a16:creationId xmlns:a16="http://schemas.microsoft.com/office/drawing/2014/main" id="{6455AF02-2539-47D5-A290-37E47949062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616280" y="0"/>
            <a:ext cx="3571875" cy="3401616"/>
          </a:xfrm>
          <a:solidFill>
            <a:srgbClr val="E3E7EA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0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tshållare för bild 12">
            <a:extLst>
              <a:ext uri="{FF2B5EF4-FFF2-40B4-BE49-F238E27FC236}">
                <a16:creationId xmlns:a16="http://schemas.microsoft.com/office/drawing/2014/main" id="{D898DD78-982D-4B66-A97E-2DF824D172C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192000" cy="6858000"/>
          </a:xfrm>
          <a:solidFill>
            <a:srgbClr val="EEEFF1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BILD</a:t>
            </a: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E6A36-9804-4ED5-87C0-E3BA5D595CDC}" type="datetimeFigureOut">
              <a:rPr lang="sv-SE" smtClean="0"/>
              <a:pPr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D092B03-6DCA-47BD-B130-9679CA5100A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27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cialsid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E8FB107-18C9-4658-9864-328516600030}"/>
              </a:ext>
            </a:extLst>
          </p:cNvPr>
          <p:cNvSpPr/>
          <p:nvPr userDrawn="1"/>
        </p:nvSpPr>
        <p:spPr>
          <a:xfrm>
            <a:off x="0" y="1371600"/>
            <a:ext cx="12192000" cy="3133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E6A36-9804-4ED5-87C0-E3BA5D595CDC}" type="datetimeFigureOut">
              <a:rPr lang="sv-SE" smtClean="0"/>
              <a:pPr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D092B03-6DCA-47BD-B130-9679CA5100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2175" y="2143125"/>
            <a:ext cx="3790950" cy="7715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62175" y="1502060"/>
            <a:ext cx="3790950" cy="669640"/>
          </a:xfrm>
        </p:spPr>
        <p:txBody>
          <a:bodyPr anchor="b">
            <a:normAutofit/>
          </a:bodyPr>
          <a:lstStyle>
            <a:lvl1pPr marL="0" indent="0">
              <a:buNone/>
              <a:defRPr sz="185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6D4EEE6-CCDB-4D52-A2AA-287B8BD6CC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62175" y="3674976"/>
            <a:ext cx="3790950" cy="67794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ADE557D0-583A-4895-9B43-D47BE977D1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62175" y="3033911"/>
            <a:ext cx="3790950" cy="669640"/>
          </a:xfrm>
        </p:spPr>
        <p:txBody>
          <a:bodyPr anchor="b">
            <a:normAutofit/>
          </a:bodyPr>
          <a:lstStyle>
            <a:lvl1pPr marL="0" indent="0">
              <a:buNone/>
              <a:defRPr sz="1850" b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57389850-8F15-40FF-A480-286FA6B6AD8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348524" y="1874324"/>
            <a:ext cx="649801" cy="649801"/>
          </a:xfrm>
        </p:spPr>
        <p:txBody>
          <a:bodyPr tIns="0" bIns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0ECA3213-F5AA-47B3-BD24-67E4A3931C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348524" y="3145160"/>
            <a:ext cx="649801" cy="649801"/>
          </a:xfrm>
        </p:spPr>
        <p:txBody>
          <a:bodyPr tIns="0" bIns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6" name="Platshållare för bild 13">
            <a:extLst>
              <a:ext uri="{FF2B5EF4-FFF2-40B4-BE49-F238E27FC236}">
                <a16:creationId xmlns:a16="http://schemas.microsoft.com/office/drawing/2014/main" id="{EDF15873-E733-40DC-9B13-5261EC72971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348524" y="5034322"/>
            <a:ext cx="649801" cy="649801"/>
          </a:xfrm>
        </p:spPr>
        <p:txBody>
          <a:bodyPr tIns="0" bIns="0">
            <a:noAutofit/>
          </a:bodyPr>
          <a:lstStyle>
            <a:lvl1pPr marL="0" indent="0" algn="ctr">
              <a:buFontTx/>
              <a:buNone/>
              <a:defRPr sz="8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7" name="Platshållare för text 7">
            <a:extLst>
              <a:ext uri="{FF2B5EF4-FFF2-40B4-BE49-F238E27FC236}">
                <a16:creationId xmlns:a16="http://schemas.microsoft.com/office/drawing/2014/main" id="{A8ED0751-E2E0-4327-BB50-B38C3FE7FA4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62175" y="5268230"/>
            <a:ext cx="3790950" cy="677949"/>
          </a:xfrm>
        </p:spPr>
        <p:txBody>
          <a:bodyPr>
            <a:normAutofit/>
          </a:bodyPr>
          <a:lstStyle>
            <a:lvl1pPr marL="0" indent="0">
              <a:lnSpc>
                <a:spcPts val="165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8" name="Platshållare för text 7">
            <a:extLst>
              <a:ext uri="{FF2B5EF4-FFF2-40B4-BE49-F238E27FC236}">
                <a16:creationId xmlns:a16="http://schemas.microsoft.com/office/drawing/2014/main" id="{2568764F-DFCA-406E-86F4-A2CD2F8A271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62175" y="4981575"/>
            <a:ext cx="3790950" cy="33428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/>
              <a:t>Tips!</a:t>
            </a:r>
          </a:p>
        </p:txBody>
      </p:sp>
    </p:spTree>
    <p:extLst>
      <p:ext uri="{BB962C8B-B14F-4D97-AF65-F5344CB8AC3E}">
        <p14:creationId xmlns:p14="http://schemas.microsoft.com/office/powerpoint/2010/main" val="283142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8BA729-8082-444B-A8AF-3C82D93B0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1829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6D39DD-2E5B-4D95-A111-51C257D612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242" y="999531"/>
            <a:ext cx="6678310" cy="238760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/>
              <a:t>Slut text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EE5017-8B9D-4E3D-85E9-56AD2E739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242" y="3479206"/>
            <a:ext cx="6678310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20EF5E9B-120E-4601-93F9-75B664C107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838" y="5490737"/>
            <a:ext cx="2265618" cy="86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9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8BA729-8082-444B-A8AF-3C82D93B0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1829" cy="685800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20EF5E9B-120E-4601-93F9-75B664C107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263" y="2204612"/>
            <a:ext cx="4843484" cy="18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6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8BA729-8082-444B-A8AF-3C82D93B0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1829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6D39DD-2E5B-4D95-A111-51C257D61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667" y="295274"/>
            <a:ext cx="6678310" cy="1577381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EE5017-8B9D-4E3D-85E9-56AD2E739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667" y="1964731"/>
            <a:ext cx="6678310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39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E706BE2A-94FF-41E3-A151-97ADB81B80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962524" y="723900"/>
            <a:ext cx="6505576" cy="4438650"/>
          </a:xfrm>
          <a:solidFill>
            <a:srgbClr val="DBDFE2"/>
          </a:solidFill>
        </p:spPr>
        <p:txBody>
          <a:bodyPr tIns="936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PLACEHOLDER</a:t>
            </a:r>
            <a:b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</a:br>
            <a:r>
              <a:rPr lang="sv-SE" sz="1400" b="0" i="0" u="none" strike="noStrike" baseline="0">
                <a:solidFill>
                  <a:srgbClr val="221E1F"/>
                </a:solidFill>
                <a:latin typeface="Roboto" panose="02000000000000000000" pitchFamily="2" charset="0"/>
              </a:rPr>
              <a:t>FILM/GRAFIK/BILD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15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8EF391B1-7470-4241-AB94-C93ECF8E0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53126" y="2495550"/>
            <a:ext cx="5448300" cy="2657475"/>
          </a:xfrm>
        </p:spPr>
        <p:txBody>
          <a:bodyPr/>
          <a:lstStyle>
            <a:lvl1pPr>
              <a:lnSpc>
                <a:spcPts val="28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87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8EF391B1-7470-4241-AB94-C93ECF8E0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7750" y="666750"/>
            <a:ext cx="6915150" cy="445770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434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rödtext, 2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8EF391B1-7470-4241-AB94-C93ECF8E0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7750" y="666750"/>
            <a:ext cx="2781300" cy="445770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8">
            <a:extLst>
              <a:ext uri="{FF2B5EF4-FFF2-40B4-BE49-F238E27FC236}">
                <a16:creationId xmlns:a16="http://schemas.microsoft.com/office/drawing/2014/main" id="{5B1D9ADC-385B-4DD1-BDE9-0A9293C5BC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15697" y="666750"/>
            <a:ext cx="2781300" cy="445770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4109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underrubrik,brödtext, 2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8EF391B1-7470-4241-AB94-C93ECF8E08A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7750" y="704851"/>
            <a:ext cx="2781300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5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10" name="Platshållare för text 8">
            <a:extLst>
              <a:ext uri="{FF2B5EF4-FFF2-40B4-BE49-F238E27FC236}">
                <a16:creationId xmlns:a16="http://schemas.microsoft.com/office/drawing/2014/main" id="{5B1D9ADC-385B-4DD1-BDE9-0A9293C5BC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15697" y="704851"/>
            <a:ext cx="2781300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5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12" name="Platshållare för text 8">
            <a:extLst>
              <a:ext uri="{FF2B5EF4-FFF2-40B4-BE49-F238E27FC236}">
                <a16:creationId xmlns:a16="http://schemas.microsoft.com/office/drawing/2014/main" id="{A40F3165-9CF0-4D7A-922E-113425FB6B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57750" y="1192745"/>
            <a:ext cx="2781300" cy="3960279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>
                <a:latin typeface="+mn-lt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8">
            <a:extLst>
              <a:ext uri="{FF2B5EF4-FFF2-40B4-BE49-F238E27FC236}">
                <a16:creationId xmlns:a16="http://schemas.microsoft.com/office/drawing/2014/main" id="{4BD0B793-7FD3-48DF-A3E4-B3481E8E51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15697" y="1192745"/>
            <a:ext cx="2781300" cy="3960279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>
                <a:latin typeface="+mn-lt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3543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rödtext, 3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1053638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 en </a:t>
            </a:r>
            <a:br>
              <a:rPr lang="sv-SE"/>
            </a:br>
            <a:r>
              <a:rPr lang="sv-SE"/>
              <a:t>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8">
            <a:extLst>
              <a:ext uri="{FF2B5EF4-FFF2-40B4-BE49-F238E27FC236}">
                <a16:creationId xmlns:a16="http://schemas.microsoft.com/office/drawing/2014/main" id="{A40F3165-9CF0-4D7A-922E-113425FB6B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8650" y="2545296"/>
            <a:ext cx="2781300" cy="277918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>
                <a:latin typeface="+mn-lt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8">
            <a:extLst>
              <a:ext uri="{FF2B5EF4-FFF2-40B4-BE49-F238E27FC236}">
                <a16:creationId xmlns:a16="http://schemas.microsoft.com/office/drawing/2014/main" id="{4BD0B793-7FD3-48DF-A3E4-B3481E8E51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467572" y="2545296"/>
            <a:ext cx="2781300" cy="277918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>
                <a:latin typeface="+mn-lt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4" name="Platshållare för text 8">
            <a:extLst>
              <a:ext uri="{FF2B5EF4-FFF2-40B4-BE49-F238E27FC236}">
                <a16:creationId xmlns:a16="http://schemas.microsoft.com/office/drawing/2014/main" id="{DCDADA4C-E99A-4590-A8C5-FBBE8A25ED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13390" y="2545296"/>
            <a:ext cx="2781300" cy="277918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>
                <a:latin typeface="+mn-lt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0956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rödtext, 4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474DA-C4D2-4DC2-9EF8-3B27A261F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19" y="532263"/>
            <a:ext cx="3811731" cy="191215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en, två eller</a:t>
            </a:r>
            <a:br>
              <a:rPr lang="sv-SE"/>
            </a:br>
            <a:r>
              <a:rPr lang="sv-SE"/>
              <a:t>tre rader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7E1126-47CA-4E56-B0B4-49D71FC3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A36-9804-4ED5-87C0-E3BA5D595CDC}" type="datetimeFigureOut">
              <a:rPr lang="sv-SE" smtClean="0"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D7E030-198A-461C-8C8C-F5BC49B7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92B03-6DCA-47BD-B130-9679CA5100A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CC267B4-5150-46D1-B404-CA3C111DC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025" y="3343275"/>
            <a:ext cx="3790950" cy="1790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264DA494-8DCF-42EC-8CAE-FFC07A3D47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0550" y="2559335"/>
            <a:ext cx="3790950" cy="669640"/>
          </a:xfrm>
        </p:spPr>
        <p:txBody>
          <a:bodyPr>
            <a:normAutofit/>
          </a:bodyPr>
          <a:lstStyle>
            <a:lvl1pPr marL="0" indent="0">
              <a:buNone/>
              <a:defRPr sz="1850" b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4" name="Platshållare för text 8">
            <a:extLst>
              <a:ext uri="{FF2B5EF4-FFF2-40B4-BE49-F238E27FC236}">
                <a16:creationId xmlns:a16="http://schemas.microsoft.com/office/drawing/2014/main" id="{91594222-B63C-4B50-86E3-A70C5DC109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57750" y="666750"/>
            <a:ext cx="2781300" cy="2066925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5" name="Platshållare för text 8">
            <a:extLst>
              <a:ext uri="{FF2B5EF4-FFF2-40B4-BE49-F238E27FC236}">
                <a16:creationId xmlns:a16="http://schemas.microsoft.com/office/drawing/2014/main" id="{F4CEDB36-1FE9-4BB5-AF49-F1CEC2213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15697" y="666750"/>
            <a:ext cx="2781300" cy="2066925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6" name="Platshållare för text 8">
            <a:extLst>
              <a:ext uri="{FF2B5EF4-FFF2-40B4-BE49-F238E27FC236}">
                <a16:creationId xmlns:a16="http://schemas.microsoft.com/office/drawing/2014/main" id="{C469B510-2B0C-41B0-B78E-183330D379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57750" y="3211835"/>
            <a:ext cx="2781300" cy="2066925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7" name="Platshållare för text 8">
            <a:extLst>
              <a:ext uri="{FF2B5EF4-FFF2-40B4-BE49-F238E27FC236}">
                <a16:creationId xmlns:a16="http://schemas.microsoft.com/office/drawing/2014/main" id="{93FC3976-6C1D-4A48-87D4-44DBDEE9BB5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15697" y="3211835"/>
            <a:ext cx="2781300" cy="2066925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00430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E9998AD5-EC2E-4E75-87E2-D6DE0046850C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31558"/>
            <a:ext cx="6979104" cy="1726442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63CF98-B1CE-4B47-B866-43A2D1594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9" y="532263"/>
            <a:ext cx="10515600" cy="19121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3449DBE-15C2-46E5-A986-3971255DE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819" y="2570334"/>
            <a:ext cx="10515600" cy="262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91F298-4AF6-4EF1-A4D0-550A0A2CD1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0909" y="6183167"/>
            <a:ext cx="9836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919E6A36-9804-4ED5-87C0-E3BA5D595CDC}" type="datetimeFigureOut">
              <a:rPr lang="sv-SE" smtClean="0"/>
              <a:pPr/>
              <a:t>2021-10-28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6FF3EF-F7AF-40DE-8FB0-E82A27588A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6491" y="6183167"/>
            <a:ext cx="297874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fld id="{FD092B03-6DCA-47BD-B130-9679CA5100A2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E611E5E-8518-4047-8454-4731BB8FB1FF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360" y="5810415"/>
            <a:ext cx="1569272" cy="59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4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ts val="4600"/>
        </a:lnSpc>
        <a:spcBef>
          <a:spcPct val="0"/>
        </a:spcBef>
        <a:buNone/>
        <a:defRPr sz="4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927B37-1861-4764-B158-65B2169042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Information Stadsmiljö/klimatanpassning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03F9F6-0806-46BB-A111-647AF8E5B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2021-10-28 Möte med representanter från Havsbadens villaförening, Mark och miljögruppen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812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A65119-CAC5-4BEF-B0BD-1899A0999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667" y="-212723"/>
            <a:ext cx="6678310" cy="1577381"/>
          </a:xfrm>
        </p:spPr>
        <p:txBody>
          <a:bodyPr/>
          <a:lstStyle/>
          <a:p>
            <a:r>
              <a:rPr lang="sv-SE" dirty="0" smtClean="0"/>
              <a:t>Klimatanpassning</a:t>
            </a:r>
            <a:endParaRPr lang="sv-SE" dirty="0"/>
          </a:p>
        </p:txBody>
      </p:sp>
      <p:sp>
        <p:nvSpPr>
          <p:cNvPr id="28" name="Underrubrik 11"/>
          <p:cNvSpPr txBox="1">
            <a:spLocks/>
          </p:cNvSpPr>
          <p:nvPr/>
        </p:nvSpPr>
        <p:spPr>
          <a:xfrm>
            <a:off x="488449" y="4490877"/>
            <a:ext cx="7048424" cy="2192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smtClean="0"/>
              <a:t>Samhället behöver anpassas till ett förändrat klimat redan idag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Utveckla väderberedskap (naturolyckor)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Beakta klimatanpassning i planering (för nybyggnation), utveckla förhållningssätt till hur risker ska hanteras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Investera i Skyddsåtgärder (för befintlig bebyggelse) och planeringsunderlag</a:t>
            </a:r>
          </a:p>
        </p:txBody>
      </p:sp>
      <p:graphicFrame>
        <p:nvGraphicFramePr>
          <p:cNvPr id="29" name="Diagram 28"/>
          <p:cNvGraphicFramePr/>
          <p:nvPr>
            <p:extLst>
              <p:ext uri="{D42A27DB-BD31-4B8C-83A1-F6EECF244321}">
                <p14:modId xmlns:p14="http://schemas.microsoft.com/office/powerpoint/2010/main" val="322748278"/>
              </p:ext>
            </p:extLst>
          </p:nvPr>
        </p:nvGraphicFramePr>
        <p:xfrm>
          <a:off x="6964218" y="960582"/>
          <a:ext cx="4470400" cy="3339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Nytt beslut i SBN, inriktningsbeslut om prioriteringar  för</a:t>
            </a:r>
          </a:p>
          <a:p>
            <a:r>
              <a:rPr lang="sv-SE" dirty="0" smtClean="0"/>
              <a:t>Klimatanpassningsarbete 2021-2025</a:t>
            </a:r>
          </a:p>
          <a:p>
            <a:endParaRPr lang="sv-SE" dirty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56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Fysiska åtgärder (Havsbaden)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b="1" dirty="0" smtClean="0"/>
              <a:t>Sanduttag/strandfodring. 	</a:t>
            </a:r>
            <a:r>
              <a:rPr lang="sv-SE" dirty="0" smtClean="0"/>
              <a:t>Mark och miljödomstolen har 				huvudförhandling 16/2-2022.</a:t>
            </a:r>
          </a:p>
          <a:p>
            <a:r>
              <a:rPr lang="sv-SE" dirty="0" smtClean="0"/>
              <a:t>			Helsingborgs tingsrätt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529243" y="3477367"/>
            <a:ext cx="84485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b="1" dirty="0" smtClean="0">
                <a:solidFill>
                  <a:schemeClr val="bg1"/>
                </a:solidFill>
              </a:rPr>
              <a:t>Flygaretunnel/</a:t>
            </a:r>
            <a:r>
              <a:rPr lang="sv-SE" b="1" dirty="0" err="1" smtClean="0">
                <a:solidFill>
                  <a:schemeClr val="bg1"/>
                </a:solidFill>
              </a:rPr>
              <a:t>översvämninsgvall</a:t>
            </a:r>
            <a:r>
              <a:rPr lang="sv-SE" b="1" dirty="0" smtClean="0">
                <a:solidFill>
                  <a:schemeClr val="bg1"/>
                </a:solidFill>
              </a:rPr>
              <a:t>.   </a:t>
            </a:r>
            <a:r>
              <a:rPr lang="sv-SE" dirty="0" smtClean="0">
                <a:solidFill>
                  <a:schemeClr val="bg1"/>
                </a:solidFill>
              </a:rPr>
              <a:t>Samråd hölls i maj 2021. Prövning avses ske 					hos länsstyrelsen. Inte alla utredningar är k					klara. Fördröjning av byggskede till nästa år.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546693" y="5120960"/>
            <a:ext cx="84310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b="1" dirty="0" smtClean="0">
                <a:solidFill>
                  <a:schemeClr val="bg1"/>
                </a:solidFill>
              </a:rPr>
              <a:t>Sandstaket.		</a:t>
            </a:r>
            <a:r>
              <a:rPr lang="sv-SE" b="1" dirty="0" smtClean="0">
                <a:solidFill>
                  <a:schemeClr val="bg1"/>
                </a:solidFill>
              </a:rPr>
              <a:t>Fler kan bli aktuellt att bygga (finns med i beslut för 				2021-2025. Ej bestämt var, återkom med idéer om 				lämpliga platser.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80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Detaljplaner Havsbaden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Kallbadhuset (utredningar pågår). Planhandläggare Henrik Eliasson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Klitterbyn 1 – Utredningar pågår. Samråd början på nästa år. (Planhandläggare Henrik Eliasson)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Klitterbyn </a:t>
            </a:r>
            <a:r>
              <a:rPr lang="sv-SE" dirty="0"/>
              <a:t>2 – Samrådshandlingar finns på kommunens hemsida. Utredningar pågår. Granskningsutställning i början på nästa år. Med det vi vet idag blir det sannolikt inte så stora förändringar på förslaget inför granskning. (Planhandläggare Torbjörn Nilsson)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696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74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Ängelholm">
  <a:themeElements>
    <a:clrScheme name="Ängelholm">
      <a:dk1>
        <a:sysClr val="windowText" lastClr="000000"/>
      </a:dk1>
      <a:lt1>
        <a:sysClr val="window" lastClr="FFFFFF"/>
      </a:lt1>
      <a:dk2>
        <a:srgbClr val="D9E3B6"/>
      </a:dk2>
      <a:lt2>
        <a:srgbClr val="FCCC8D"/>
      </a:lt2>
      <a:accent1>
        <a:srgbClr val="0071B8"/>
      </a:accent1>
      <a:accent2>
        <a:srgbClr val="A00674"/>
      </a:accent2>
      <a:accent3>
        <a:srgbClr val="BBC76D"/>
      </a:accent3>
      <a:accent4>
        <a:srgbClr val="DE971B"/>
      </a:accent4>
      <a:accent5>
        <a:srgbClr val="8AB2DF"/>
      </a:accent5>
      <a:accent6>
        <a:srgbClr val="E683BB"/>
      </a:accent6>
      <a:hlink>
        <a:srgbClr val="000000"/>
      </a:hlink>
      <a:folHlink>
        <a:srgbClr val="000000"/>
      </a:folHlink>
    </a:clrScheme>
    <a:fontScheme name="Ängelholm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ts val="2100"/>
          </a:lnSpc>
          <a:defRPr sz="14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Ängelholm ppt mall 1_20191205.potx" id="{4F122979-758F-4C3D-95AE-52A57AE3F6D1}" vid="{CFC8D151-5585-4E70-98BD-A871462F24E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7C3630ABD09594EADD5D5D75130544C" ma:contentTypeVersion="18" ma:contentTypeDescription="Skapa ett nytt dokument." ma:contentTypeScope="" ma:versionID="cc591af83f1eff0d6ece0ad846c4a48c">
  <xsd:schema xmlns:xsd="http://www.w3.org/2001/XMLSchema" xmlns:xs="http://www.w3.org/2001/XMLSchema" xmlns:p="http://schemas.microsoft.com/office/2006/metadata/properties" xmlns:ns2="6c187420-88fd-41aa-8913-31d0e581b663" xmlns:ns3="02424406-b0f1-4ab0-b782-68746def0e0c" targetNamespace="http://schemas.microsoft.com/office/2006/metadata/properties" ma:root="true" ma:fieldsID="a2b02eb3561808a10e319f41def7c163" ns2:_="" ns3:_="">
    <xsd:import namespace="6c187420-88fd-41aa-8913-31d0e581b663"/>
    <xsd:import namespace="02424406-b0f1-4ab0-b782-68746def0e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87420-88fd-41aa-8913-31d0e581b6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29dfd581-7c2f-46cc-aa9c-902bcdd6d1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24406-b0f1-4ab0-b782-68746def0e0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7c62592-6e86-4f97-b612-e5d15f567903}" ma:internalName="TaxCatchAll" ma:showField="CatchAllData" ma:web="02424406-b0f1-4ab0-b782-68746def0e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2424406-b0f1-4ab0-b782-68746def0e0c" xsi:nil="true"/>
    <lcf76f155ced4ddcb4097134ff3c332f xmlns="6c187420-88fd-41aa-8913-31d0e581b66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E36E65-02A4-4FC3-B23F-E991B6FFE401}"/>
</file>

<file path=customXml/itemProps2.xml><?xml version="1.0" encoding="utf-8"?>
<ds:datastoreItem xmlns:ds="http://schemas.openxmlformats.org/officeDocument/2006/customXml" ds:itemID="{8C0F3B66-CBC3-4D09-93A1-6209236EE4D2}"/>
</file>

<file path=customXml/itemProps3.xml><?xml version="1.0" encoding="utf-8"?>
<ds:datastoreItem xmlns:ds="http://schemas.openxmlformats.org/officeDocument/2006/customXml" ds:itemID="{523F41B8-D378-4213-B399-0D51612EF040}"/>
</file>

<file path=docProps/app.xml><?xml version="1.0" encoding="utf-8"?>
<Properties xmlns="http://schemas.openxmlformats.org/officeDocument/2006/extended-properties" xmlns:vt="http://schemas.openxmlformats.org/officeDocument/2006/docPropsVTypes">
  <Template>Powerpoint standardmall ljus (4)</Template>
  <TotalTime>532</TotalTime>
  <Words>233</Words>
  <Application>Microsoft Office PowerPoint</Application>
  <PresentationFormat>Bredbild</PresentationFormat>
  <Paragraphs>25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Roboto</vt:lpstr>
      <vt:lpstr>Roboto Medium</vt:lpstr>
      <vt:lpstr>Ängelholm</vt:lpstr>
      <vt:lpstr>Information Stadsmiljö/klimatanpassning </vt:lpstr>
      <vt:lpstr>Klimatanpassning</vt:lpstr>
      <vt:lpstr>Fysiska åtgärder (Havsbaden)</vt:lpstr>
      <vt:lpstr>Detaljplaner Havsbaden</vt:lpstr>
      <vt:lpstr>PowerPoint-presentation</vt:lpstr>
    </vt:vector>
  </TitlesOfParts>
  <Company>Ängelholms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här handlar materialet om</dc:title>
  <dc:creator>Geraldine Thiere</dc:creator>
  <cp:lastModifiedBy>Geraldine Thiere</cp:lastModifiedBy>
  <cp:revision>41</cp:revision>
  <dcterms:created xsi:type="dcterms:W3CDTF">2020-04-01T11:05:23Z</dcterms:created>
  <dcterms:modified xsi:type="dcterms:W3CDTF">2021-10-28T09:40:05Z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0x01010057C3630ABD09594EADD5D5D75130544C</vt:lpwstr>
  </property>
</Properties>
</file>